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윤고딕" charset="1" panose="020B0503000000000000"/>
      <p:regular r:id="rId19"/>
    </p:embeddedFont>
    <p:embeddedFont>
      <p:font typeface="Glacial Indifference" charset="1" panose="00000000000000000000"/>
      <p:regular r:id="rId20"/>
    </p:embeddedFont>
    <p:embeddedFont>
      <p:font typeface="Garet Light" charset="1" panose="00000000000000000000"/>
      <p:regular r:id="rId21"/>
    </p:embeddedFont>
    <p:embeddedFont>
      <p:font typeface="Beautifully Delicious Scrip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1429385"/>
            <a:ext cx="11301259" cy="4930174"/>
          </a:xfrm>
          <a:custGeom>
            <a:avLst/>
            <a:gdLst/>
            <a:ahLst/>
            <a:cxnLst/>
            <a:rect r="r" b="b" t="t" l="l"/>
            <a:pathLst>
              <a:path h="4930174" w="11301259">
                <a:moveTo>
                  <a:pt x="0" y="0"/>
                </a:moveTo>
                <a:lnTo>
                  <a:pt x="11301258" y="0"/>
                </a:lnTo>
                <a:lnTo>
                  <a:pt x="11301258" y="4930174"/>
                </a:lnTo>
                <a:lnTo>
                  <a:pt x="0" y="493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61631" y="790575"/>
            <a:ext cx="529766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SSAFYHOME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23784" y="5181600"/>
            <a:ext cx="10272104" cy="303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3"/>
              </a:lnSpc>
            </a:pPr>
          </a:p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720382"/>
            <a:ext cx="29759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2025.5.28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42578" y="8710857"/>
            <a:ext cx="3816722" cy="54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송은교, 서영은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16881" y="1311308"/>
            <a:ext cx="7259933" cy="7946992"/>
          </a:xfrm>
          <a:custGeom>
            <a:avLst/>
            <a:gdLst/>
            <a:ahLst/>
            <a:cxnLst/>
            <a:rect r="r" b="b" t="t" l="l"/>
            <a:pathLst>
              <a:path h="7946992" w="7259933">
                <a:moveTo>
                  <a:pt x="0" y="0"/>
                </a:moveTo>
                <a:lnTo>
                  <a:pt x="7259932" y="0"/>
                </a:lnTo>
                <a:lnTo>
                  <a:pt x="7259932" y="7946992"/>
                </a:lnTo>
                <a:lnTo>
                  <a:pt x="0" y="7946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3008" y="1713672"/>
            <a:ext cx="5060807" cy="73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3"/>
              </a:lnSpc>
              <a:spcBef>
                <a:spcPct val="0"/>
              </a:spcBef>
            </a:pPr>
            <a:r>
              <a:rPr lang="en-US" sz="4238" spc="-19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요구사항 명세서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6808" y="339856"/>
            <a:ext cx="5767259" cy="127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7"/>
              </a:lnSpc>
              <a:spcBef>
                <a:spcPct val="0"/>
              </a:spcBef>
            </a:pPr>
            <a:r>
              <a:rPr lang="en-US" sz="7497" spc="-34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22417"/>
            <a:ext cx="18288000" cy="7833895"/>
            <a:chOff x="0" y="0"/>
            <a:chExt cx="4816593" cy="2063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3248"/>
            </a:xfrm>
            <a:custGeom>
              <a:avLst/>
              <a:gdLst/>
              <a:ahLst/>
              <a:cxnLst/>
              <a:rect r="r" b="b" t="t" l="l"/>
              <a:pathLst>
                <a:path h="2063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3248"/>
                  </a:lnTo>
                  <a:lnTo>
                    <a:pt x="0" y="206324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110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617076"/>
            <a:ext cx="4838878" cy="2274272"/>
          </a:xfrm>
          <a:custGeom>
            <a:avLst/>
            <a:gdLst/>
            <a:ahLst/>
            <a:cxnLst/>
            <a:rect r="r" b="b" t="t" l="l"/>
            <a:pathLst>
              <a:path h="2274272" w="4838878">
                <a:moveTo>
                  <a:pt x="0" y="0"/>
                </a:moveTo>
                <a:lnTo>
                  <a:pt x="4838878" y="0"/>
                </a:lnTo>
                <a:lnTo>
                  <a:pt x="4838878" y="2274272"/>
                </a:lnTo>
                <a:lnTo>
                  <a:pt x="0" y="2274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7425" y="5891348"/>
            <a:ext cx="4820153" cy="2373925"/>
          </a:xfrm>
          <a:custGeom>
            <a:avLst/>
            <a:gdLst/>
            <a:ahLst/>
            <a:cxnLst/>
            <a:rect r="r" b="b" t="t" l="l"/>
            <a:pathLst>
              <a:path h="2373925" w="4820153">
                <a:moveTo>
                  <a:pt x="0" y="0"/>
                </a:moveTo>
                <a:lnTo>
                  <a:pt x="4820153" y="0"/>
                </a:lnTo>
                <a:lnTo>
                  <a:pt x="4820153" y="2373925"/>
                </a:lnTo>
                <a:lnTo>
                  <a:pt x="0" y="2373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05498" y="3617145"/>
            <a:ext cx="4784299" cy="2326365"/>
          </a:xfrm>
          <a:custGeom>
            <a:avLst/>
            <a:gdLst/>
            <a:ahLst/>
            <a:cxnLst/>
            <a:rect r="r" b="b" t="t" l="l"/>
            <a:pathLst>
              <a:path h="2326365" w="4784299">
                <a:moveTo>
                  <a:pt x="0" y="0"/>
                </a:moveTo>
                <a:lnTo>
                  <a:pt x="4784299" y="0"/>
                </a:lnTo>
                <a:lnTo>
                  <a:pt x="4784299" y="2326366"/>
                </a:lnTo>
                <a:lnTo>
                  <a:pt x="0" y="232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05498" y="5909006"/>
            <a:ext cx="4821007" cy="2356267"/>
          </a:xfrm>
          <a:custGeom>
            <a:avLst/>
            <a:gdLst/>
            <a:ahLst/>
            <a:cxnLst/>
            <a:rect r="r" b="b" t="t" l="l"/>
            <a:pathLst>
              <a:path h="2356267" w="4821007">
                <a:moveTo>
                  <a:pt x="0" y="0"/>
                </a:moveTo>
                <a:lnTo>
                  <a:pt x="4821007" y="0"/>
                </a:lnTo>
                <a:lnTo>
                  <a:pt x="4821007" y="2356267"/>
                </a:lnTo>
                <a:lnTo>
                  <a:pt x="0" y="2356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78557" y="3590088"/>
            <a:ext cx="4442015" cy="2154377"/>
          </a:xfrm>
          <a:custGeom>
            <a:avLst/>
            <a:gdLst/>
            <a:ahLst/>
            <a:cxnLst/>
            <a:rect r="r" b="b" t="t" l="l"/>
            <a:pathLst>
              <a:path h="2154377" w="4442015">
                <a:moveTo>
                  <a:pt x="0" y="0"/>
                </a:moveTo>
                <a:lnTo>
                  <a:pt x="4442015" y="0"/>
                </a:lnTo>
                <a:lnTo>
                  <a:pt x="4442015" y="2154377"/>
                </a:lnTo>
                <a:lnTo>
                  <a:pt x="0" y="2154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78557" y="5744465"/>
            <a:ext cx="4442015" cy="2165482"/>
          </a:xfrm>
          <a:custGeom>
            <a:avLst/>
            <a:gdLst/>
            <a:ahLst/>
            <a:cxnLst/>
            <a:rect r="r" b="b" t="t" l="l"/>
            <a:pathLst>
              <a:path h="2165482" w="4442015">
                <a:moveTo>
                  <a:pt x="0" y="0"/>
                </a:moveTo>
                <a:lnTo>
                  <a:pt x="4442015" y="0"/>
                </a:lnTo>
                <a:lnTo>
                  <a:pt x="4442015" y="2165482"/>
                </a:lnTo>
                <a:lnTo>
                  <a:pt x="0" y="2165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79544" y="7909947"/>
            <a:ext cx="4441028" cy="2153898"/>
          </a:xfrm>
          <a:custGeom>
            <a:avLst/>
            <a:gdLst/>
            <a:ahLst/>
            <a:cxnLst/>
            <a:rect r="r" b="b" t="t" l="l"/>
            <a:pathLst>
              <a:path h="2153898" w="4441028">
                <a:moveTo>
                  <a:pt x="0" y="0"/>
                </a:moveTo>
                <a:lnTo>
                  <a:pt x="4441028" y="0"/>
                </a:lnTo>
                <a:lnTo>
                  <a:pt x="4441028" y="2153899"/>
                </a:lnTo>
                <a:lnTo>
                  <a:pt x="0" y="21538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3008" y="1713672"/>
            <a:ext cx="5060807" cy="73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3"/>
              </a:lnSpc>
              <a:spcBef>
                <a:spcPct val="0"/>
              </a:spcBef>
            </a:pPr>
            <a:r>
              <a:rPr lang="en-US" sz="4238" spc="-19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화면 설계서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6808" y="330331"/>
            <a:ext cx="5767259" cy="130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7"/>
              </a:lnSpc>
              <a:spcBef>
                <a:spcPct val="0"/>
              </a:spcBef>
            </a:pPr>
            <a:r>
              <a:rPr lang="en-US" sz="7597" spc="-3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939917"/>
            <a:ext cx="5745732" cy="48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3"/>
              </a:lnSpc>
              <a:spcBef>
                <a:spcPct val="0"/>
              </a:spcBef>
            </a:pPr>
            <a:r>
              <a:rPr lang="en-US" sz="2838" spc="-13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메인화면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8557" y="2949442"/>
            <a:ext cx="5454139" cy="45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 spc="-12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로그인화면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05498" y="2939917"/>
            <a:ext cx="5702994" cy="4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  <a:spcBef>
                <a:spcPct val="0"/>
              </a:spcBef>
            </a:pPr>
            <a:r>
              <a:rPr lang="en-US" sz="2817" spc="-12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지도/게시판 (비로그인)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22417"/>
            <a:ext cx="18288000" cy="7833895"/>
            <a:chOff x="0" y="0"/>
            <a:chExt cx="4816593" cy="2063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3248"/>
            </a:xfrm>
            <a:custGeom>
              <a:avLst/>
              <a:gdLst/>
              <a:ahLst/>
              <a:cxnLst/>
              <a:rect r="r" b="b" t="t" l="l"/>
              <a:pathLst>
                <a:path h="2063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3248"/>
                  </a:lnTo>
                  <a:lnTo>
                    <a:pt x="0" y="206324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110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731818"/>
            <a:ext cx="4677875" cy="2292159"/>
          </a:xfrm>
          <a:custGeom>
            <a:avLst/>
            <a:gdLst/>
            <a:ahLst/>
            <a:cxnLst/>
            <a:rect r="r" b="b" t="t" l="l"/>
            <a:pathLst>
              <a:path h="2292159" w="4677875">
                <a:moveTo>
                  <a:pt x="0" y="0"/>
                </a:moveTo>
                <a:lnTo>
                  <a:pt x="4677875" y="0"/>
                </a:lnTo>
                <a:lnTo>
                  <a:pt x="4677875" y="2292159"/>
                </a:lnTo>
                <a:lnTo>
                  <a:pt x="0" y="2292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023977"/>
            <a:ext cx="4677875" cy="2280464"/>
          </a:xfrm>
          <a:custGeom>
            <a:avLst/>
            <a:gdLst/>
            <a:ahLst/>
            <a:cxnLst/>
            <a:rect r="r" b="b" t="t" l="l"/>
            <a:pathLst>
              <a:path h="2280464" w="4677875">
                <a:moveTo>
                  <a:pt x="0" y="0"/>
                </a:moveTo>
                <a:lnTo>
                  <a:pt x="4677875" y="0"/>
                </a:lnTo>
                <a:lnTo>
                  <a:pt x="4677875" y="2280464"/>
                </a:lnTo>
                <a:lnTo>
                  <a:pt x="0" y="2280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38857" y="3731818"/>
            <a:ext cx="4707977" cy="2277484"/>
          </a:xfrm>
          <a:custGeom>
            <a:avLst/>
            <a:gdLst/>
            <a:ahLst/>
            <a:cxnLst/>
            <a:rect r="r" b="b" t="t" l="l"/>
            <a:pathLst>
              <a:path h="2277484" w="4707977">
                <a:moveTo>
                  <a:pt x="0" y="0"/>
                </a:moveTo>
                <a:lnTo>
                  <a:pt x="4707977" y="0"/>
                </a:lnTo>
                <a:lnTo>
                  <a:pt x="4707977" y="2277484"/>
                </a:lnTo>
                <a:lnTo>
                  <a:pt x="0" y="227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38857" y="6009302"/>
            <a:ext cx="4707977" cy="2295139"/>
          </a:xfrm>
          <a:custGeom>
            <a:avLst/>
            <a:gdLst/>
            <a:ahLst/>
            <a:cxnLst/>
            <a:rect r="r" b="b" t="t" l="l"/>
            <a:pathLst>
              <a:path h="2295139" w="4707977">
                <a:moveTo>
                  <a:pt x="0" y="0"/>
                </a:moveTo>
                <a:lnTo>
                  <a:pt x="4707977" y="0"/>
                </a:lnTo>
                <a:lnTo>
                  <a:pt x="4707977" y="2295139"/>
                </a:lnTo>
                <a:lnTo>
                  <a:pt x="0" y="2295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38857" y="8304441"/>
            <a:ext cx="4707977" cy="1124030"/>
          </a:xfrm>
          <a:custGeom>
            <a:avLst/>
            <a:gdLst/>
            <a:ahLst/>
            <a:cxnLst/>
            <a:rect r="r" b="b" t="t" l="l"/>
            <a:pathLst>
              <a:path h="1124030" w="4707977">
                <a:moveTo>
                  <a:pt x="0" y="0"/>
                </a:moveTo>
                <a:lnTo>
                  <a:pt x="4707977" y="0"/>
                </a:lnTo>
                <a:lnTo>
                  <a:pt x="4707977" y="1124029"/>
                </a:lnTo>
                <a:lnTo>
                  <a:pt x="0" y="1124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56306" y="3731818"/>
            <a:ext cx="5051942" cy="2475452"/>
          </a:xfrm>
          <a:custGeom>
            <a:avLst/>
            <a:gdLst/>
            <a:ahLst/>
            <a:cxnLst/>
            <a:rect r="r" b="b" t="t" l="l"/>
            <a:pathLst>
              <a:path h="2475452" w="5051942">
                <a:moveTo>
                  <a:pt x="0" y="0"/>
                </a:moveTo>
                <a:lnTo>
                  <a:pt x="5051942" y="0"/>
                </a:lnTo>
                <a:lnTo>
                  <a:pt x="5051942" y="2475452"/>
                </a:lnTo>
                <a:lnTo>
                  <a:pt x="0" y="247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56306" y="6207270"/>
            <a:ext cx="5051942" cy="2456507"/>
          </a:xfrm>
          <a:custGeom>
            <a:avLst/>
            <a:gdLst/>
            <a:ahLst/>
            <a:cxnLst/>
            <a:rect r="r" b="b" t="t" l="l"/>
            <a:pathLst>
              <a:path h="2456507" w="5051942">
                <a:moveTo>
                  <a:pt x="0" y="0"/>
                </a:moveTo>
                <a:lnTo>
                  <a:pt x="5051942" y="0"/>
                </a:lnTo>
                <a:lnTo>
                  <a:pt x="5051942" y="2456507"/>
                </a:lnTo>
                <a:lnTo>
                  <a:pt x="0" y="2456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3008" y="1713672"/>
            <a:ext cx="5060807" cy="73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3"/>
              </a:lnSpc>
              <a:spcBef>
                <a:spcPct val="0"/>
              </a:spcBef>
            </a:pPr>
            <a:r>
              <a:rPr lang="en-US" sz="4238" spc="-19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화면 설계서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6808" y="330331"/>
            <a:ext cx="5767259" cy="130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7"/>
              </a:lnSpc>
              <a:spcBef>
                <a:spcPct val="0"/>
              </a:spcBef>
            </a:pPr>
            <a:r>
              <a:rPr lang="en-US" sz="7597" spc="-34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4659"/>
            <a:ext cx="5702994" cy="4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  <a:spcBef>
                <a:spcPct val="0"/>
              </a:spcBef>
            </a:pPr>
            <a:r>
              <a:rPr lang="en-US" sz="2817" spc="-12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지도(로그인)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38857" y="3054659"/>
            <a:ext cx="5702994" cy="4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  <a:spcBef>
                <a:spcPct val="0"/>
              </a:spcBef>
            </a:pPr>
            <a:r>
              <a:rPr lang="en-US" sz="2817" spc="-12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게시판(로그인)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6306" y="3054659"/>
            <a:ext cx="5702994" cy="4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  <a:spcBef>
                <a:spcPct val="0"/>
              </a:spcBef>
            </a:pPr>
            <a:r>
              <a:rPr lang="en-US" sz="2817" spc="-12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회원정보수정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25275" y="6362369"/>
            <a:ext cx="6037449" cy="123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2906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부울경 3반</a:t>
            </a:r>
          </a:p>
          <a:p>
            <a:pPr algn="ctr">
              <a:lnSpc>
                <a:spcPts val="5086"/>
              </a:lnSpc>
            </a:pPr>
            <a:r>
              <a:rPr lang="en-US" sz="2906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송은교, 서영은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94003">
            <a:off x="4063532" y="1634478"/>
            <a:ext cx="10077416" cy="426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9"/>
              </a:lnSpc>
              <a:spcBef>
                <a:spcPct val="0"/>
              </a:spcBef>
            </a:pPr>
            <a:r>
              <a:rPr lang="en-US" sz="24863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182" y="4283181"/>
            <a:ext cx="5332245" cy="1606339"/>
          </a:xfrm>
          <a:custGeom>
            <a:avLst/>
            <a:gdLst/>
            <a:ahLst/>
            <a:cxnLst/>
            <a:rect r="r" b="b" t="t" l="l"/>
            <a:pathLst>
              <a:path h="1606339" w="5332245">
                <a:moveTo>
                  <a:pt x="0" y="0"/>
                </a:moveTo>
                <a:lnTo>
                  <a:pt x="5332245" y="0"/>
                </a:lnTo>
                <a:lnTo>
                  <a:pt x="5332245" y="1606338"/>
                </a:lnTo>
                <a:lnTo>
                  <a:pt x="0" y="160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00627" y="19934"/>
            <a:ext cx="102671" cy="10267066"/>
          </a:xfrm>
          <a:custGeom>
            <a:avLst/>
            <a:gdLst/>
            <a:ahLst/>
            <a:cxnLst/>
            <a:rect r="r" b="b" t="t" l="l"/>
            <a:pathLst>
              <a:path h="10267066" w="102671">
                <a:moveTo>
                  <a:pt x="0" y="0"/>
                </a:moveTo>
                <a:lnTo>
                  <a:pt x="102671" y="0"/>
                </a:lnTo>
                <a:lnTo>
                  <a:pt x="102671" y="10267066"/>
                </a:lnTo>
                <a:lnTo>
                  <a:pt x="0" y="1026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93347" y="666086"/>
            <a:ext cx="5466049" cy="2100851"/>
            <a:chOff x="0" y="0"/>
            <a:chExt cx="7288066" cy="280113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403676" y="842706"/>
              <a:ext cx="5884390" cy="1273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32"/>
                </a:lnSpc>
                <a:spcBef>
                  <a:spcPct val="0"/>
                </a:spcBef>
              </a:pPr>
              <a:r>
                <a:rPr lang="en-US" sz="5737" spc="-263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프로젝트 배경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66700"/>
              <a:ext cx="1708217" cy="3067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491"/>
                </a:lnSpc>
                <a:spcBef>
                  <a:spcPct val="0"/>
                </a:spcBef>
              </a:pPr>
              <a:r>
                <a:rPr lang="en-US" sz="13922" strike="noStrike" u="none">
                  <a:solidFill>
                    <a:srgbClr val="FFFFFF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1.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12562" y="2738362"/>
            <a:ext cx="5518259" cy="2120917"/>
            <a:chOff x="0" y="0"/>
            <a:chExt cx="7357679" cy="282789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417083" y="862624"/>
              <a:ext cx="5940595" cy="129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09"/>
                </a:lnSpc>
                <a:spcBef>
                  <a:spcPct val="0"/>
                </a:spcBef>
              </a:pPr>
              <a:r>
                <a:rPr lang="en-US" sz="5792" spc="-266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프로젝트 개요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76225"/>
              <a:ext cx="1724533" cy="3104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677"/>
                </a:lnSpc>
                <a:spcBef>
                  <a:spcPct val="0"/>
                </a:spcBef>
              </a:pPr>
              <a:r>
                <a:rPr lang="en-US" sz="14055">
                  <a:solidFill>
                    <a:srgbClr val="FFFFFF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2</a:t>
              </a:r>
              <a:r>
                <a:rPr lang="en-US" sz="14055" strike="noStrike" u="none">
                  <a:solidFill>
                    <a:srgbClr val="FFFFFF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77012" y="4914900"/>
            <a:ext cx="5466049" cy="2130268"/>
            <a:chOff x="0" y="0"/>
            <a:chExt cx="7288066" cy="284035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321279" y="856106"/>
              <a:ext cx="5966787" cy="1289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45"/>
                </a:lnSpc>
                <a:spcBef>
                  <a:spcPct val="0"/>
                </a:spcBef>
              </a:pPr>
              <a:r>
                <a:rPr lang="en-US" sz="5817" spc="-267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시연 영상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266700"/>
              <a:ext cx="1732137" cy="3107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764"/>
                </a:lnSpc>
                <a:spcBef>
                  <a:spcPct val="0"/>
                </a:spcBef>
              </a:pPr>
              <a:r>
                <a:rPr lang="en-US" sz="14117">
                  <a:solidFill>
                    <a:srgbClr val="FFFFFF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3</a:t>
              </a:r>
              <a:r>
                <a:rPr lang="en-US" sz="14117" strike="noStrike" u="none">
                  <a:solidFill>
                    <a:srgbClr val="FFFFFF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77012" y="7026118"/>
            <a:ext cx="5356848" cy="4636755"/>
            <a:chOff x="0" y="0"/>
            <a:chExt cx="7142465" cy="618233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294882" y="774447"/>
              <a:ext cx="5847582" cy="1293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76"/>
                </a:lnSpc>
                <a:spcBef>
                  <a:spcPct val="0"/>
                </a:spcBef>
              </a:pPr>
              <a:r>
                <a:rPr lang="en-US" sz="5840" spc="-268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Q&amp;A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276225"/>
              <a:ext cx="1697532" cy="6458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839"/>
                </a:lnSpc>
                <a:spcBef>
                  <a:spcPct val="0"/>
                </a:spcBef>
              </a:pPr>
              <a:r>
                <a:rPr lang="en-US" sz="14171">
                  <a:solidFill>
                    <a:srgbClr val="FFFFFF"/>
                  </a:solidFill>
                  <a:latin typeface="Beautifully Delicious Script"/>
                  <a:ea typeface="Beautifully Delicious Script"/>
                  <a:cs typeface="Beautifully Delicious Script"/>
                  <a:sym typeface="Beautifully Delicious Script"/>
                </a:rPr>
                <a:t>4.</a:t>
              </a:r>
            </a:p>
            <a:p>
              <a:pPr algn="l" marL="0" indent="0" lvl="0">
                <a:lnSpc>
                  <a:spcPts val="198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984546"/>
            <a:ext cx="1184225" cy="6161171"/>
          </a:xfrm>
          <a:custGeom>
            <a:avLst/>
            <a:gdLst/>
            <a:ahLst/>
            <a:cxnLst/>
            <a:rect r="r" b="b" t="t" l="l"/>
            <a:pathLst>
              <a:path h="6161171" w="1184225">
                <a:moveTo>
                  <a:pt x="0" y="0"/>
                </a:moveTo>
                <a:lnTo>
                  <a:pt x="1184225" y="0"/>
                </a:lnTo>
                <a:lnTo>
                  <a:pt x="1184225" y="6161172"/>
                </a:lnTo>
                <a:lnTo>
                  <a:pt x="0" y="616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1937" y="6287812"/>
            <a:ext cx="1050988" cy="1161763"/>
          </a:xfrm>
          <a:custGeom>
            <a:avLst/>
            <a:gdLst/>
            <a:ahLst/>
            <a:cxnLst/>
            <a:rect r="r" b="b" t="t" l="l"/>
            <a:pathLst>
              <a:path h="1161763" w="1050988">
                <a:moveTo>
                  <a:pt x="0" y="0"/>
                </a:moveTo>
                <a:lnTo>
                  <a:pt x="1050988" y="0"/>
                </a:lnTo>
                <a:lnTo>
                  <a:pt x="1050988" y="1161763"/>
                </a:lnTo>
                <a:lnTo>
                  <a:pt x="0" y="1161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12" t="0" r="-1361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937" y="7449575"/>
            <a:ext cx="5582893" cy="4611955"/>
          </a:xfrm>
          <a:custGeom>
            <a:avLst/>
            <a:gdLst/>
            <a:ahLst/>
            <a:cxnLst/>
            <a:rect r="r" b="b" t="t" l="l"/>
            <a:pathLst>
              <a:path h="4611955" w="5582893">
                <a:moveTo>
                  <a:pt x="0" y="0"/>
                </a:moveTo>
                <a:lnTo>
                  <a:pt x="5582893" y="0"/>
                </a:lnTo>
                <a:lnTo>
                  <a:pt x="5582893" y="4611955"/>
                </a:lnTo>
                <a:lnTo>
                  <a:pt x="0" y="4611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838200"/>
            <a:ext cx="8804801" cy="8804801"/>
          </a:xfrm>
          <a:custGeom>
            <a:avLst/>
            <a:gdLst/>
            <a:ahLst/>
            <a:cxnLst/>
            <a:rect r="r" b="b" t="t" l="l"/>
            <a:pathLst>
              <a:path h="8804801" w="8804801">
                <a:moveTo>
                  <a:pt x="0" y="0"/>
                </a:moveTo>
                <a:lnTo>
                  <a:pt x="8804801" y="0"/>
                </a:lnTo>
                <a:lnTo>
                  <a:pt x="8804801" y="8804801"/>
                </a:lnTo>
                <a:lnTo>
                  <a:pt x="0" y="8804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1848" y="452147"/>
            <a:ext cx="5767259" cy="127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7"/>
              </a:lnSpc>
              <a:spcBef>
                <a:spcPct val="0"/>
              </a:spcBef>
            </a:pPr>
            <a:r>
              <a:rPr lang="en-US" sz="7497" spc="-34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2925" y="2204802"/>
            <a:ext cx="7898556" cy="76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9"/>
              </a:lnSpc>
              <a:spcBef>
                <a:spcPct val="0"/>
              </a:spcBef>
            </a:pPr>
            <a:r>
              <a:rPr lang="en-US" sz="4477" spc="-205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기존 플랫폼들은 ‘매물 거래’에 초점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2925" y="3445149"/>
            <a:ext cx="8494737" cy="70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2"/>
              </a:lnSpc>
              <a:spcBef>
                <a:spcPct val="0"/>
              </a:spcBef>
            </a:pPr>
            <a:r>
              <a:rPr lang="en-US" sz="4108" spc="-189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어떤 집이 얼마에 올라와 있는지로 구성됨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2925" y="4833316"/>
            <a:ext cx="10569489" cy="86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7"/>
              </a:lnSpc>
              <a:spcBef>
                <a:spcPct val="0"/>
              </a:spcBef>
            </a:pPr>
            <a:r>
              <a:rPr lang="en-US" sz="5112" spc="-235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‘실거래가 기반 거래 기록 제공’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23287" y="6373514"/>
            <a:ext cx="10655603" cy="88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5"/>
              </a:lnSpc>
              <a:spcBef>
                <a:spcPct val="0"/>
              </a:spcBef>
            </a:pPr>
            <a:r>
              <a:rPr lang="en-US" sz="5154" spc="-237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합리적 부동산 판단 지원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159" y="2738226"/>
            <a:ext cx="2976121" cy="2547823"/>
          </a:xfrm>
          <a:custGeom>
            <a:avLst/>
            <a:gdLst/>
            <a:ahLst/>
            <a:cxnLst/>
            <a:rect r="r" b="b" t="t" l="l"/>
            <a:pathLst>
              <a:path h="2547823" w="2976121">
                <a:moveTo>
                  <a:pt x="0" y="0"/>
                </a:moveTo>
                <a:lnTo>
                  <a:pt x="2976121" y="0"/>
                </a:lnTo>
                <a:lnTo>
                  <a:pt x="2976121" y="2547823"/>
                </a:lnTo>
                <a:lnTo>
                  <a:pt x="0" y="2547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5708" y="2396951"/>
            <a:ext cx="3270253" cy="3230372"/>
          </a:xfrm>
          <a:custGeom>
            <a:avLst/>
            <a:gdLst/>
            <a:ahLst/>
            <a:cxnLst/>
            <a:rect r="r" b="b" t="t" l="l"/>
            <a:pathLst>
              <a:path h="3230372" w="3270253">
                <a:moveTo>
                  <a:pt x="0" y="0"/>
                </a:moveTo>
                <a:lnTo>
                  <a:pt x="3270253" y="0"/>
                </a:lnTo>
                <a:lnTo>
                  <a:pt x="3270253" y="3230372"/>
                </a:lnTo>
                <a:lnTo>
                  <a:pt x="0" y="3230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71486" y="2314851"/>
            <a:ext cx="3408573" cy="3276458"/>
          </a:xfrm>
          <a:custGeom>
            <a:avLst/>
            <a:gdLst/>
            <a:ahLst/>
            <a:cxnLst/>
            <a:rect r="r" b="b" t="t" l="l"/>
            <a:pathLst>
              <a:path h="3276458" w="3408573">
                <a:moveTo>
                  <a:pt x="0" y="0"/>
                </a:moveTo>
                <a:lnTo>
                  <a:pt x="3408573" y="0"/>
                </a:lnTo>
                <a:lnTo>
                  <a:pt x="3408573" y="3276458"/>
                </a:lnTo>
                <a:lnTo>
                  <a:pt x="0" y="327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78146" y="790575"/>
            <a:ext cx="388115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1848" y="452147"/>
            <a:ext cx="5767259" cy="127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7"/>
              </a:lnSpc>
              <a:spcBef>
                <a:spcPct val="0"/>
              </a:spcBef>
            </a:pPr>
            <a:r>
              <a:rPr lang="en-US" sz="7497" spc="-34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8548" y="1923866"/>
            <a:ext cx="3099824" cy="69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2"/>
              </a:lnSpc>
              <a:spcBef>
                <a:spcPct val="0"/>
              </a:spcBef>
            </a:pPr>
            <a:r>
              <a:rPr lang="en-US" sz="4030" spc="-185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2209" y="5958712"/>
            <a:ext cx="3632844" cy="248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3515" spc="-16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사용자 간 의견 공유</a:t>
            </a:r>
          </a:p>
          <a:p>
            <a:pPr algn="l">
              <a:lnSpc>
                <a:spcPts val="4922"/>
              </a:lnSpc>
            </a:pPr>
            <a:r>
              <a:rPr lang="en-US" sz="3515" spc="-16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정보 교류를 위한</a:t>
            </a:r>
          </a:p>
          <a:p>
            <a:pPr algn="l">
              <a:lnSpc>
                <a:spcPts val="4922"/>
              </a:lnSpc>
              <a:spcBef>
                <a:spcPct val="0"/>
              </a:spcBef>
            </a:pPr>
            <a:r>
              <a:rPr lang="en-US" sz="3515" spc="-16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게시판 및 채팅 기능 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5708" y="5780075"/>
            <a:ext cx="4273276" cy="283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2"/>
              </a:lnSpc>
            </a:pPr>
            <a:r>
              <a:rPr lang="en-US" sz="4009" spc="-18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Create/Read</a:t>
            </a:r>
          </a:p>
          <a:p>
            <a:pPr algn="l">
              <a:lnSpc>
                <a:spcPts val="5612"/>
              </a:lnSpc>
            </a:pPr>
            <a:r>
              <a:rPr lang="en-US" sz="4009" spc="-18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/Update/Delete</a:t>
            </a:r>
          </a:p>
          <a:p>
            <a:pPr algn="l">
              <a:lnSpc>
                <a:spcPts val="5612"/>
              </a:lnSpc>
              <a:spcBef>
                <a:spcPct val="0"/>
              </a:spcBef>
            </a:pPr>
            <a:r>
              <a:rPr lang="en-US" sz="4009" spc="-18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지역별 시세 정보와 사용자 기록 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2233" y="5792590"/>
            <a:ext cx="3584383" cy="282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4028" spc="-185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Amazon Web</a:t>
            </a:r>
          </a:p>
          <a:p>
            <a:pPr algn="l">
              <a:lnSpc>
                <a:spcPts val="5639"/>
              </a:lnSpc>
            </a:pPr>
            <a:r>
              <a:rPr lang="en-US" sz="4028" spc="-185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Services 을</a:t>
            </a:r>
          </a:p>
          <a:p>
            <a:pPr algn="l">
              <a:lnSpc>
                <a:spcPts val="5639"/>
              </a:lnSpc>
            </a:pPr>
            <a:r>
              <a:rPr lang="en-US" sz="4028" spc="-185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이용한 서비스</a:t>
            </a:r>
          </a:p>
          <a:p>
            <a:pPr algn="l">
              <a:lnSpc>
                <a:spcPts val="5639"/>
              </a:lnSpc>
              <a:spcBef>
                <a:spcPct val="0"/>
              </a:spcBef>
            </a:pPr>
            <a:r>
              <a:rPr lang="en-US" sz="4028" spc="-185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배포 경험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78384" y="783859"/>
            <a:ext cx="10848870" cy="8719283"/>
          </a:xfrm>
          <a:custGeom>
            <a:avLst/>
            <a:gdLst/>
            <a:ahLst/>
            <a:cxnLst/>
            <a:rect r="r" b="b" t="t" l="l"/>
            <a:pathLst>
              <a:path h="8719283" w="10848870">
                <a:moveTo>
                  <a:pt x="0" y="0"/>
                </a:moveTo>
                <a:lnTo>
                  <a:pt x="10848870" y="0"/>
                </a:lnTo>
                <a:lnTo>
                  <a:pt x="10848870" y="8719282"/>
                </a:lnTo>
                <a:lnTo>
                  <a:pt x="0" y="871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1" r="0" b="-280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848" y="1740159"/>
            <a:ext cx="4351680" cy="97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  <a:spcBef>
                <a:spcPct val="0"/>
              </a:spcBef>
            </a:pPr>
            <a:r>
              <a:rPr lang="en-US" sz="5657" spc="-26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ERD 설계서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1848" y="317884"/>
            <a:ext cx="5767259" cy="127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7"/>
              </a:lnSpc>
              <a:spcBef>
                <a:spcPct val="0"/>
              </a:spcBef>
            </a:pPr>
            <a:r>
              <a:rPr lang="en-US" sz="7497" spc="-34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8547" y="1875034"/>
            <a:ext cx="16230600" cy="7689247"/>
          </a:xfrm>
          <a:custGeom>
            <a:avLst/>
            <a:gdLst/>
            <a:ahLst/>
            <a:cxnLst/>
            <a:rect r="r" b="b" t="t" l="l"/>
            <a:pathLst>
              <a:path h="7689247" w="16230600">
                <a:moveTo>
                  <a:pt x="0" y="0"/>
                </a:moveTo>
                <a:lnTo>
                  <a:pt x="16230600" y="0"/>
                </a:lnTo>
                <a:lnTo>
                  <a:pt x="16230600" y="7689246"/>
                </a:lnTo>
                <a:lnTo>
                  <a:pt x="0" y="7689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28227" y="787566"/>
            <a:ext cx="3575970" cy="80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8"/>
              </a:lnSpc>
              <a:spcBef>
                <a:spcPct val="0"/>
              </a:spcBef>
            </a:pPr>
            <a:r>
              <a:rPr lang="en-US" sz="4649" spc="-213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플로차트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7884"/>
            <a:ext cx="5767259" cy="127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7"/>
              </a:lnSpc>
              <a:spcBef>
                <a:spcPct val="0"/>
              </a:spcBef>
            </a:pPr>
            <a:r>
              <a:rPr lang="en-US" sz="7497" spc="-34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1565" y="7632788"/>
            <a:ext cx="12693013" cy="1896264"/>
          </a:xfrm>
          <a:custGeom>
            <a:avLst/>
            <a:gdLst/>
            <a:ahLst/>
            <a:cxnLst/>
            <a:rect r="r" b="b" t="t" l="l"/>
            <a:pathLst>
              <a:path h="1896264" w="12693013">
                <a:moveTo>
                  <a:pt x="0" y="0"/>
                </a:moveTo>
                <a:lnTo>
                  <a:pt x="12693014" y="0"/>
                </a:lnTo>
                <a:lnTo>
                  <a:pt x="12693014" y="1896264"/>
                </a:lnTo>
                <a:lnTo>
                  <a:pt x="0" y="1896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1565" y="3004818"/>
            <a:ext cx="12693013" cy="4627969"/>
          </a:xfrm>
          <a:custGeom>
            <a:avLst/>
            <a:gdLst/>
            <a:ahLst/>
            <a:cxnLst/>
            <a:rect r="r" b="b" t="t" l="l"/>
            <a:pathLst>
              <a:path h="4627969" w="12693013">
                <a:moveTo>
                  <a:pt x="0" y="0"/>
                </a:moveTo>
                <a:lnTo>
                  <a:pt x="12693014" y="0"/>
                </a:lnTo>
                <a:lnTo>
                  <a:pt x="12693014" y="4627970"/>
                </a:lnTo>
                <a:lnTo>
                  <a:pt x="0" y="4627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3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6808" y="1713672"/>
            <a:ext cx="5060807" cy="73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3"/>
              </a:lnSpc>
              <a:spcBef>
                <a:spcPct val="0"/>
              </a:spcBef>
            </a:pPr>
            <a:r>
              <a:rPr lang="en-US" sz="4238" spc="-19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요구사항 명세서 - 초안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6808" y="339856"/>
            <a:ext cx="5767259" cy="127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7"/>
              </a:lnSpc>
              <a:spcBef>
                <a:spcPct val="0"/>
              </a:spcBef>
            </a:pPr>
            <a:r>
              <a:rPr lang="en-US" sz="7497" spc="-34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41633" y="2109368"/>
            <a:ext cx="3294994" cy="3294994"/>
          </a:xfrm>
          <a:custGeom>
            <a:avLst/>
            <a:gdLst/>
            <a:ahLst/>
            <a:cxnLst/>
            <a:rect r="r" b="b" t="t" l="l"/>
            <a:pathLst>
              <a:path h="3294994" w="3294994">
                <a:moveTo>
                  <a:pt x="0" y="0"/>
                </a:moveTo>
                <a:lnTo>
                  <a:pt x="3294994" y="0"/>
                </a:lnTo>
                <a:lnTo>
                  <a:pt x="3294994" y="3294994"/>
                </a:lnTo>
                <a:lnTo>
                  <a:pt x="0" y="3294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35618" y="6203078"/>
            <a:ext cx="5303093" cy="2788400"/>
          </a:xfrm>
          <a:custGeom>
            <a:avLst/>
            <a:gdLst/>
            <a:ahLst/>
            <a:cxnLst/>
            <a:rect r="r" b="b" t="t" l="l"/>
            <a:pathLst>
              <a:path h="2788400" w="5303093">
                <a:moveTo>
                  <a:pt x="0" y="0"/>
                </a:moveTo>
                <a:lnTo>
                  <a:pt x="5303093" y="0"/>
                </a:lnTo>
                <a:lnTo>
                  <a:pt x="5303093" y="2788400"/>
                </a:lnTo>
                <a:lnTo>
                  <a:pt x="0" y="278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37100" y="2255849"/>
            <a:ext cx="4413800" cy="3002033"/>
          </a:xfrm>
          <a:custGeom>
            <a:avLst/>
            <a:gdLst/>
            <a:ahLst/>
            <a:cxnLst/>
            <a:rect r="r" b="b" t="t" l="l"/>
            <a:pathLst>
              <a:path h="3002033" w="4413800">
                <a:moveTo>
                  <a:pt x="0" y="0"/>
                </a:moveTo>
                <a:lnTo>
                  <a:pt x="4413800" y="0"/>
                </a:lnTo>
                <a:lnTo>
                  <a:pt x="4413800" y="3002033"/>
                </a:lnTo>
                <a:lnTo>
                  <a:pt x="0" y="3002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47048" y="6108213"/>
            <a:ext cx="5300364" cy="2978131"/>
          </a:xfrm>
          <a:custGeom>
            <a:avLst/>
            <a:gdLst/>
            <a:ahLst/>
            <a:cxnLst/>
            <a:rect r="r" b="b" t="t" l="l"/>
            <a:pathLst>
              <a:path h="2978131" w="5300364">
                <a:moveTo>
                  <a:pt x="0" y="0"/>
                </a:moveTo>
                <a:lnTo>
                  <a:pt x="5300364" y="0"/>
                </a:lnTo>
                <a:lnTo>
                  <a:pt x="5300364" y="2978130"/>
                </a:lnTo>
                <a:lnTo>
                  <a:pt x="0" y="2978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97230" y="2115887"/>
            <a:ext cx="4350906" cy="3288475"/>
          </a:xfrm>
          <a:custGeom>
            <a:avLst/>
            <a:gdLst/>
            <a:ahLst/>
            <a:cxnLst/>
            <a:rect r="r" b="b" t="t" l="l"/>
            <a:pathLst>
              <a:path h="3288475" w="4350906">
                <a:moveTo>
                  <a:pt x="0" y="0"/>
                </a:moveTo>
                <a:lnTo>
                  <a:pt x="4350906" y="0"/>
                </a:lnTo>
                <a:lnTo>
                  <a:pt x="4350906" y="3288475"/>
                </a:lnTo>
                <a:lnTo>
                  <a:pt x="0" y="3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17865" y="733425"/>
            <a:ext cx="3854619" cy="86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5"/>
              </a:lnSpc>
              <a:spcBef>
                <a:spcPct val="0"/>
              </a:spcBef>
            </a:pPr>
            <a:r>
              <a:rPr lang="en-US" sz="5011" spc="-23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기술 스택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6586" y="374384"/>
            <a:ext cx="5767259" cy="127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7"/>
              </a:lnSpc>
              <a:spcBef>
                <a:spcPct val="0"/>
              </a:spcBef>
            </a:pPr>
            <a:r>
              <a:rPr lang="en-US" sz="7497" spc="-34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1467"/>
            <a:ext cx="7221483" cy="6712396"/>
          </a:xfrm>
          <a:custGeom>
            <a:avLst/>
            <a:gdLst/>
            <a:ahLst/>
            <a:cxnLst/>
            <a:rect r="r" b="b" t="t" l="l"/>
            <a:pathLst>
              <a:path h="6712396" w="7221483">
                <a:moveTo>
                  <a:pt x="0" y="0"/>
                </a:moveTo>
                <a:lnTo>
                  <a:pt x="7221483" y="0"/>
                </a:lnTo>
                <a:lnTo>
                  <a:pt x="7221483" y="6712396"/>
                </a:lnTo>
                <a:lnTo>
                  <a:pt x="0" y="671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69233" y="1076723"/>
            <a:ext cx="7065006" cy="8277140"/>
          </a:xfrm>
          <a:custGeom>
            <a:avLst/>
            <a:gdLst/>
            <a:ahLst/>
            <a:cxnLst/>
            <a:rect r="r" b="b" t="t" l="l"/>
            <a:pathLst>
              <a:path h="8277140" w="7065006">
                <a:moveTo>
                  <a:pt x="0" y="0"/>
                </a:moveTo>
                <a:lnTo>
                  <a:pt x="7065006" y="0"/>
                </a:lnTo>
                <a:lnTo>
                  <a:pt x="7065006" y="8277140"/>
                </a:lnTo>
                <a:lnTo>
                  <a:pt x="0" y="827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3008" y="1713672"/>
            <a:ext cx="5060807" cy="73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3"/>
              </a:lnSpc>
              <a:spcBef>
                <a:spcPct val="0"/>
              </a:spcBef>
            </a:pPr>
            <a:r>
              <a:rPr lang="en-US" sz="4238" spc="-19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요구사항 명세서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6808" y="339856"/>
            <a:ext cx="5767259" cy="127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7"/>
              </a:lnSpc>
              <a:spcBef>
                <a:spcPct val="0"/>
              </a:spcBef>
            </a:pPr>
            <a:r>
              <a:rPr lang="en-US" sz="7497" spc="-344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DAGomoXFoNI</dc:identifier>
  <dcterms:modified xsi:type="dcterms:W3CDTF">2011-08-01T06:04:30Z</dcterms:modified>
  <cp:revision>1</cp:revision>
  <dc:title>SSAFY_HOME_송은교_서영은</dc:title>
</cp:coreProperties>
</file>